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61" r:id="rId6"/>
    <p:sldId id="264" r:id="rId7"/>
    <p:sldId id="265" r:id="rId8"/>
    <p:sldId id="266" r:id="rId9"/>
    <p:sldId id="26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19"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8/8/2022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8/8/2022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8/8/2022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8/8/2022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8/8/2022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8/8/2022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8/8/2022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8/8/2022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3.png"/><Relationship Id="rId4" Type="http://schemas.openxmlformats.org/officeDocument/2006/relationships/image" Target="../media/image4.pn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fontScale="90000"/>
          </a:bodyPr>
          <a:lstStyle/>
          <a:p>
            <a:r>
              <a:rPr lang="en-US" sz="4400" b="1" dirty="0">
                <a:solidFill>
                  <a:srgbClr val="FFFF00"/>
                </a:solidFill>
              </a:rPr>
              <a:t>ONLINE PAYMENT FRAUD DETECTION</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695282"/>
          </a:xfrm>
        </p:spPr>
        <p:txBody>
          <a:bodyPr>
            <a:normAutofit fontScale="85000" lnSpcReduction="20000"/>
          </a:bodyPr>
          <a:lstStyle/>
          <a:p>
            <a:pPr>
              <a:spcAft>
                <a:spcPts val="600"/>
              </a:spcAft>
            </a:pPr>
            <a:r>
              <a:rPr lang="en-US" b="1" u="sng" dirty="0">
                <a:solidFill>
                  <a:schemeClr val="tx1"/>
                </a:solidFill>
                <a:latin typeface="Arial Black" panose="020B0A04020102020204" pitchFamily="34" charset="0"/>
              </a:rPr>
              <a:t>A Project Done By:</a:t>
            </a:r>
          </a:p>
          <a:p>
            <a:pPr>
              <a:spcAft>
                <a:spcPts val="600"/>
              </a:spcAft>
            </a:pPr>
            <a:r>
              <a:rPr lang="en-US" sz="2600" b="1" dirty="0">
                <a:solidFill>
                  <a:srgbClr val="FF0000"/>
                </a:solidFill>
                <a:latin typeface="Arial Black" panose="020B0A04020102020204" pitchFamily="34" charset="0"/>
              </a:rPr>
              <a:t>AFOLABI; Michael Temitope</a:t>
            </a:r>
          </a:p>
        </p:txBody>
      </p:sp>
      <p:pic>
        <p:nvPicPr>
          <p:cNvPr id="14" name="Audio 13">
            <a:hlinkClick r:id="" action="ppaction://media"/>
            <a:extLst>
              <a:ext uri="{FF2B5EF4-FFF2-40B4-BE49-F238E27FC236}">
                <a16:creationId xmlns:a16="http://schemas.microsoft.com/office/drawing/2014/main" id="{36894814-488F-4E36-9B2C-0565D79075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advTm="11940">
        <p:random/>
      </p:transition>
    </mc:Choice>
    <mc:Fallback>
      <p:transition spd="slow" advTm="1194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371061" y="410681"/>
            <a:ext cx="11463130" cy="556728"/>
          </a:xfrm>
        </p:spPr>
        <p:style>
          <a:lnRef idx="0">
            <a:schemeClr val="accent4"/>
          </a:lnRef>
          <a:fillRef idx="3">
            <a:schemeClr val="accent4"/>
          </a:fillRef>
          <a:effectRef idx="3">
            <a:schemeClr val="accent4"/>
          </a:effectRef>
          <a:fontRef idx="minor">
            <a:schemeClr val="lt1"/>
          </a:fontRef>
        </p:style>
        <p:txBody>
          <a:bodyPr>
            <a:normAutofit fontScale="90000"/>
          </a:bodyPr>
          <a:lstStyle/>
          <a:p>
            <a:pPr algn="ctr"/>
            <a:r>
              <a:rPr lang="en-US" b="1" dirty="0">
                <a:ln>
                  <a:solidFill>
                    <a:schemeClr val="accent2">
                      <a:lumMod val="40000"/>
                      <a:lumOff val="60000"/>
                    </a:schemeClr>
                  </a:solidFill>
                </a:ln>
                <a:solidFill>
                  <a:schemeClr val="tx1"/>
                </a:solidFill>
              </a:rPr>
              <a:t>ABOUT THE PROJECT (DATASET USED)</a:t>
            </a:r>
          </a:p>
        </p:txBody>
      </p:sp>
      <p:sp>
        <p:nvSpPr>
          <p:cNvPr id="7" name="TextBox 6">
            <a:extLst>
              <a:ext uri="{FF2B5EF4-FFF2-40B4-BE49-F238E27FC236}">
                <a16:creationId xmlns:a16="http://schemas.microsoft.com/office/drawing/2014/main" id="{8022955B-F5D9-4C0D-9101-DFF60291968D}"/>
              </a:ext>
            </a:extLst>
          </p:cNvPr>
          <p:cNvSpPr txBox="1"/>
          <p:nvPr/>
        </p:nvSpPr>
        <p:spPr>
          <a:xfrm>
            <a:off x="490330" y="1152939"/>
            <a:ext cx="11118574" cy="4939814"/>
          </a:xfrm>
          <a:prstGeom prst="rect">
            <a:avLst/>
          </a:prstGeom>
          <a:noFill/>
        </p:spPr>
        <p:txBody>
          <a:bodyPr wrap="square" rtlCol="0">
            <a:spAutoFit/>
          </a:bodyPr>
          <a:lstStyle/>
          <a:p>
            <a:pPr algn="just"/>
            <a:r>
              <a:rPr lang="en-US" sz="1500" b="1" dirty="0"/>
              <a:t>The project is about a bank called Blossom Bank which is also known as BB PLC. It is a multinational financial services group, that offers retail and investment banking, pension management, asset management and payment services, headquartered in London.</a:t>
            </a:r>
          </a:p>
          <a:p>
            <a:pPr algn="just"/>
            <a:endParaRPr lang="en-US" sz="1500" b="1" dirty="0"/>
          </a:p>
          <a:p>
            <a:pPr algn="just"/>
            <a:r>
              <a:rPr lang="en-US" sz="1500" b="1" dirty="0"/>
              <a:t>The solution to the project is about building a Machine Learning model to predict online payment fraud.</a:t>
            </a:r>
          </a:p>
          <a:p>
            <a:pPr algn="just"/>
            <a:endParaRPr lang="en-US" sz="1500" b="1" dirty="0"/>
          </a:p>
          <a:p>
            <a:pPr algn="just"/>
            <a:r>
              <a:rPr lang="en-US" sz="1500" b="1" dirty="0"/>
              <a:t>The Dataset contains 10 columns and 1,048, 575 rows.</a:t>
            </a:r>
          </a:p>
          <a:p>
            <a:pPr algn="just"/>
            <a:endParaRPr lang="en-US" sz="1500" b="1" dirty="0"/>
          </a:p>
          <a:p>
            <a:pPr algn="just"/>
            <a:r>
              <a:rPr lang="en-US" sz="1500" b="1" dirty="0"/>
              <a:t>The </a:t>
            </a:r>
            <a:r>
              <a:rPr lang="en-US" sz="1500" b="1" u="sng" dirty="0"/>
              <a:t>ROWS</a:t>
            </a:r>
            <a:r>
              <a:rPr lang="en-US" sz="1500" b="1" dirty="0"/>
              <a:t> contains the number of survey carried out and it has no missing value</a:t>
            </a:r>
          </a:p>
          <a:p>
            <a:pPr algn="just"/>
            <a:endParaRPr lang="en-US" sz="1500" b="1" dirty="0"/>
          </a:p>
          <a:p>
            <a:pPr algn="just"/>
            <a:r>
              <a:rPr lang="en-US" sz="1500" b="1" dirty="0"/>
              <a:t>The </a:t>
            </a:r>
            <a:r>
              <a:rPr lang="en-US" sz="1500" b="1" u="sng" dirty="0"/>
              <a:t>COLUMNS</a:t>
            </a:r>
            <a:r>
              <a:rPr lang="en-US" sz="1500" b="1" dirty="0"/>
              <a:t> explains the information collected and this is interpreted below:</a:t>
            </a:r>
          </a:p>
          <a:p>
            <a:pPr algn="just"/>
            <a:r>
              <a:rPr lang="en-US" sz="1500" b="1" dirty="0"/>
              <a:t>1. step: represents a unit of time where 1 step equals 1 hour </a:t>
            </a:r>
          </a:p>
          <a:p>
            <a:pPr algn="just"/>
            <a:r>
              <a:rPr lang="en-US" sz="1500" b="1" dirty="0"/>
              <a:t>2. type: type of online transaction</a:t>
            </a:r>
          </a:p>
          <a:p>
            <a:pPr algn="just"/>
            <a:r>
              <a:rPr lang="en-US" sz="1500" b="1" dirty="0"/>
              <a:t>3. amount: the amount of the transaction </a:t>
            </a:r>
          </a:p>
          <a:p>
            <a:pPr algn="just"/>
            <a:r>
              <a:rPr lang="en-US" sz="1500" b="1" dirty="0"/>
              <a:t>4. </a:t>
            </a:r>
            <a:r>
              <a:rPr lang="en-US" sz="1500" b="1" dirty="0" err="1"/>
              <a:t>nameOrig</a:t>
            </a:r>
            <a:r>
              <a:rPr lang="en-US" sz="1500" b="1" dirty="0"/>
              <a:t>: customer starting the transaction</a:t>
            </a:r>
          </a:p>
          <a:p>
            <a:pPr algn="just"/>
            <a:r>
              <a:rPr lang="en-US" sz="1500" b="1" dirty="0"/>
              <a:t>5. </a:t>
            </a:r>
            <a:r>
              <a:rPr lang="en-US" sz="1500" b="1" dirty="0" err="1"/>
              <a:t>oldbalanceOrg</a:t>
            </a:r>
            <a:r>
              <a:rPr lang="en-US" sz="1500" b="1" dirty="0"/>
              <a:t>: balance before the transaction</a:t>
            </a:r>
          </a:p>
          <a:p>
            <a:pPr algn="just"/>
            <a:r>
              <a:rPr lang="en-US" sz="1500" b="1" dirty="0"/>
              <a:t>6. </a:t>
            </a:r>
            <a:r>
              <a:rPr lang="en-US" sz="1500" b="1" dirty="0" err="1"/>
              <a:t>newbalanceOrig</a:t>
            </a:r>
            <a:r>
              <a:rPr lang="en-US" sz="1500" b="1" dirty="0"/>
              <a:t>: balance after the transaction</a:t>
            </a:r>
          </a:p>
          <a:p>
            <a:pPr algn="just"/>
            <a:r>
              <a:rPr lang="en-US" sz="1500" b="1" dirty="0"/>
              <a:t>7. </a:t>
            </a:r>
            <a:r>
              <a:rPr lang="en-US" sz="1500" b="1" dirty="0" err="1"/>
              <a:t>nameDest</a:t>
            </a:r>
            <a:r>
              <a:rPr lang="en-US" sz="1500" b="1" dirty="0"/>
              <a:t>: recipient of the transaction</a:t>
            </a:r>
          </a:p>
          <a:p>
            <a:pPr algn="just"/>
            <a:r>
              <a:rPr lang="en-US" sz="1500" b="1" dirty="0"/>
              <a:t>8. </a:t>
            </a:r>
            <a:r>
              <a:rPr lang="en-US" sz="1500" b="1" dirty="0" err="1"/>
              <a:t>oldbalanceDest</a:t>
            </a:r>
            <a:r>
              <a:rPr lang="en-US" sz="1500" b="1" dirty="0"/>
              <a:t>: initial balance of recipient before the transaction</a:t>
            </a:r>
          </a:p>
          <a:p>
            <a:pPr algn="just"/>
            <a:r>
              <a:rPr lang="en-US" sz="1500" b="1" dirty="0"/>
              <a:t>9. </a:t>
            </a:r>
            <a:r>
              <a:rPr lang="en-US" sz="1500" b="1" dirty="0" err="1"/>
              <a:t>newbalanceDest</a:t>
            </a:r>
            <a:r>
              <a:rPr lang="en-US" sz="1500" b="1" dirty="0"/>
              <a:t>: the new balance of recipient after the transaction</a:t>
            </a:r>
          </a:p>
          <a:p>
            <a:pPr algn="just"/>
            <a:r>
              <a:rPr lang="en-US" sz="1500" b="1" dirty="0"/>
              <a:t>10. </a:t>
            </a:r>
            <a:r>
              <a:rPr lang="en-US" sz="1500" b="1" dirty="0" err="1"/>
              <a:t>isFraud</a:t>
            </a:r>
            <a:r>
              <a:rPr lang="en-US" sz="1500" b="1" dirty="0"/>
              <a:t>: fraud transaction</a:t>
            </a:r>
            <a:endParaRPr lang="en-NG" sz="1500" b="1" dirty="0"/>
          </a:p>
        </p:txBody>
      </p:sp>
      <p:pic>
        <p:nvPicPr>
          <p:cNvPr id="11" name="Audio 10">
            <a:hlinkClick r:id="" action="ppaction://media"/>
            <a:extLst>
              <a:ext uri="{FF2B5EF4-FFF2-40B4-BE49-F238E27FC236}">
                <a16:creationId xmlns:a16="http://schemas.microsoft.com/office/drawing/2014/main" id="{502E827B-7A08-40A4-AD86-774F809A26D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83243182"/>
      </p:ext>
    </p:extLst>
  </p:cSld>
  <p:clrMapOvr>
    <a:masterClrMapping/>
  </p:clrMapOvr>
  <mc:AlternateContent xmlns:mc="http://schemas.openxmlformats.org/markup-compatibility/2006">
    <mc:Choice xmlns:p14="http://schemas.microsoft.com/office/powerpoint/2010/main" Requires="p14">
      <p:transition spd="slow" p14:dur="1500" advTm="115451">
        <p:random/>
      </p:transition>
    </mc:Choice>
    <mc:Fallback>
      <p:transition spd="slow" advTm="115451">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371061" y="410681"/>
            <a:ext cx="11463130" cy="556728"/>
          </a:xfrm>
        </p:spPr>
        <p:style>
          <a:lnRef idx="0">
            <a:schemeClr val="accent4"/>
          </a:lnRef>
          <a:fillRef idx="3">
            <a:schemeClr val="accent4"/>
          </a:fillRef>
          <a:effectRef idx="3">
            <a:schemeClr val="accent4"/>
          </a:effectRef>
          <a:fontRef idx="minor">
            <a:schemeClr val="lt1"/>
          </a:fontRef>
        </p:style>
        <p:txBody>
          <a:bodyPr>
            <a:normAutofit fontScale="90000"/>
          </a:bodyPr>
          <a:lstStyle/>
          <a:p>
            <a:pPr algn="ctr"/>
            <a:r>
              <a:rPr lang="en-US" b="1" dirty="0">
                <a:ln>
                  <a:solidFill>
                    <a:schemeClr val="accent2">
                      <a:lumMod val="40000"/>
                      <a:lumOff val="60000"/>
                    </a:schemeClr>
                  </a:solidFill>
                </a:ln>
                <a:solidFill>
                  <a:schemeClr val="tx1"/>
                </a:solidFill>
              </a:rPr>
              <a:t>THE PROJECT SUMMARY</a:t>
            </a:r>
          </a:p>
        </p:txBody>
      </p:sp>
      <p:sp>
        <p:nvSpPr>
          <p:cNvPr id="7" name="TextBox 6">
            <a:extLst>
              <a:ext uri="{FF2B5EF4-FFF2-40B4-BE49-F238E27FC236}">
                <a16:creationId xmlns:a16="http://schemas.microsoft.com/office/drawing/2014/main" id="{8022955B-F5D9-4C0D-9101-DFF60291968D}"/>
              </a:ext>
            </a:extLst>
          </p:cNvPr>
          <p:cNvSpPr txBox="1"/>
          <p:nvPr/>
        </p:nvSpPr>
        <p:spPr>
          <a:xfrm>
            <a:off x="371061" y="1152939"/>
            <a:ext cx="11463130" cy="5509200"/>
          </a:xfrm>
          <a:prstGeom prst="rect">
            <a:avLst/>
          </a:prstGeom>
          <a:noFill/>
        </p:spPr>
        <p:txBody>
          <a:bodyPr wrap="square" rtlCol="0">
            <a:spAutoFit/>
          </a:bodyPr>
          <a:lstStyle/>
          <a:p>
            <a:pPr algn="just"/>
            <a:r>
              <a:rPr lang="en-US" sz="1600" b="1" dirty="0">
                <a:latin typeface="Century Gothic "/>
              </a:rPr>
              <a:t>As the topic depicts,  there was a rise in the fraudulent activities across different platforms, so there was need to really need to check and stop all the chances available that the fraudsters can take to continue in their bad acts.</a:t>
            </a:r>
          </a:p>
          <a:p>
            <a:pPr algn="just"/>
            <a:endParaRPr lang="en-US" sz="1600" b="1" dirty="0">
              <a:latin typeface="Century Gothic "/>
            </a:endParaRPr>
          </a:p>
          <a:p>
            <a:pPr algn="just"/>
            <a:r>
              <a:rPr lang="en-US" sz="1600" b="1" u="sng" dirty="0">
                <a:latin typeface="Century Gothic "/>
              </a:rPr>
              <a:t>I CARRIED OUT AN EXPLORATORY DATA ANALYSIS TO DETECT:</a:t>
            </a:r>
          </a:p>
          <a:p>
            <a:pPr marL="285750" indent="-285750" algn="just" eaLnBrk="1" fontAlgn="auto" hangingPunct="1">
              <a:spcAft>
                <a:spcPts val="0"/>
              </a:spcAft>
              <a:buFont typeface="Wingdings" panose="05000000000000000000" pitchFamily="2" charset="2"/>
              <a:buChar char="ü"/>
              <a:defRPr/>
            </a:pPr>
            <a:r>
              <a:rPr lang="en-US" sz="1600" b="1" dirty="0">
                <a:latin typeface="Century Gothic "/>
              </a:rPr>
              <a:t>The types of channels used </a:t>
            </a:r>
          </a:p>
          <a:p>
            <a:pPr marL="285750" indent="-285750" algn="just" eaLnBrk="1" fontAlgn="auto" hangingPunct="1">
              <a:spcAft>
                <a:spcPts val="0"/>
              </a:spcAft>
              <a:buFont typeface="Wingdings" panose="05000000000000000000" pitchFamily="2" charset="2"/>
              <a:buChar char="ü"/>
              <a:defRPr/>
            </a:pPr>
            <a:r>
              <a:rPr lang="en-US" sz="1600" b="1" dirty="0">
                <a:latin typeface="Century Gothic "/>
              </a:rPr>
              <a:t>Top 5 earners from the fraud act</a:t>
            </a:r>
          </a:p>
          <a:p>
            <a:pPr marL="285750" indent="-285750" algn="just" eaLnBrk="1" fontAlgn="auto" hangingPunct="1">
              <a:spcAft>
                <a:spcPts val="0"/>
              </a:spcAft>
              <a:buFont typeface="Wingdings" panose="05000000000000000000" pitchFamily="2" charset="2"/>
              <a:buChar char="ü"/>
              <a:defRPr/>
            </a:pPr>
            <a:r>
              <a:rPr lang="en-US" sz="1600" b="1" dirty="0">
                <a:latin typeface="Century Gothic "/>
              </a:rPr>
              <a:t>Top 5 defrauded customers</a:t>
            </a:r>
          </a:p>
          <a:p>
            <a:pPr marL="285750" indent="-285750" algn="just" eaLnBrk="1" fontAlgn="auto" hangingPunct="1">
              <a:spcAft>
                <a:spcPts val="0"/>
              </a:spcAft>
              <a:buFont typeface="Wingdings" panose="05000000000000000000" pitchFamily="2" charset="2"/>
              <a:buChar char="ü"/>
              <a:defRPr/>
            </a:pPr>
            <a:r>
              <a:rPr lang="en-US" sz="1600" b="1" dirty="0">
                <a:latin typeface="Century Gothic "/>
              </a:rPr>
              <a:t>The type of online transactions that include fraud</a:t>
            </a:r>
          </a:p>
          <a:p>
            <a:pPr marL="285750" indent="-285750" algn="just" eaLnBrk="1" fontAlgn="auto" hangingPunct="1">
              <a:spcAft>
                <a:spcPts val="0"/>
              </a:spcAft>
              <a:buFont typeface="Wingdings" panose="05000000000000000000" pitchFamily="2" charset="2"/>
              <a:buChar char="ü"/>
              <a:defRPr/>
            </a:pPr>
            <a:r>
              <a:rPr lang="en-US" sz="1600" b="1" dirty="0">
                <a:latin typeface="Century Gothic "/>
              </a:rPr>
              <a:t>The type of </a:t>
            </a:r>
            <a:r>
              <a:rPr lang="en-US" sz="1600" b="1" dirty="0">
                <a:latin typeface="Century Gothic (body)"/>
              </a:rPr>
              <a:t>transaction</a:t>
            </a:r>
            <a:r>
              <a:rPr lang="en-US" sz="1600" b="1" dirty="0">
                <a:latin typeface="Century Gothic "/>
              </a:rPr>
              <a:t> with the highest amount</a:t>
            </a:r>
          </a:p>
          <a:p>
            <a:pPr marL="285750" indent="-285750" algn="just" eaLnBrk="1" fontAlgn="auto" hangingPunct="1">
              <a:spcAft>
                <a:spcPts val="0"/>
              </a:spcAft>
              <a:buFont typeface="Wingdings" panose="05000000000000000000" pitchFamily="2" charset="2"/>
              <a:buChar char="ü"/>
              <a:defRPr/>
            </a:pPr>
            <a:r>
              <a:rPr lang="en-US" sz="1600" b="1" dirty="0">
                <a:latin typeface="Century Gothic "/>
              </a:rPr>
              <a:t>The average time used to defraud each customer</a:t>
            </a:r>
          </a:p>
          <a:p>
            <a:pPr algn="just" eaLnBrk="1" fontAlgn="auto" hangingPunct="1">
              <a:spcAft>
                <a:spcPts val="0"/>
              </a:spcAft>
              <a:defRPr/>
            </a:pPr>
            <a:endParaRPr lang="en-US" sz="1600" b="1" dirty="0">
              <a:latin typeface="Century Gothic "/>
            </a:endParaRPr>
          </a:p>
          <a:p>
            <a:pPr algn="just" eaLnBrk="1" fontAlgn="auto" hangingPunct="1">
              <a:spcAft>
                <a:spcPts val="0"/>
              </a:spcAft>
              <a:defRPr/>
            </a:pPr>
            <a:r>
              <a:rPr lang="en-US" sz="1600" b="1" u="sng" dirty="0">
                <a:latin typeface="Century Gothic "/>
              </a:rPr>
              <a:t>I DISCOVERED THAT:</a:t>
            </a:r>
          </a:p>
          <a:p>
            <a:pPr marL="285750" indent="-285750" algn="just" eaLnBrk="1" fontAlgn="auto" hangingPunct="1">
              <a:spcAft>
                <a:spcPts val="0"/>
              </a:spcAft>
              <a:buFont typeface="Wingdings" panose="05000000000000000000" pitchFamily="2" charset="2"/>
              <a:buChar char="ü"/>
              <a:defRPr/>
            </a:pPr>
            <a:r>
              <a:rPr lang="en-US" sz="1600" b="1" dirty="0">
                <a:latin typeface="Century Gothic "/>
              </a:rPr>
              <a:t>The Top 14 defrauded customers from the data set were the most defrauded customers with the same amount of 10,000,000.00 each while the least defrauded is Customer C938188576 with just 0.1</a:t>
            </a:r>
          </a:p>
          <a:p>
            <a:pPr marL="285750" indent="-285750" algn="just" eaLnBrk="1" fontAlgn="auto" hangingPunct="1">
              <a:spcAft>
                <a:spcPts val="0"/>
              </a:spcAft>
              <a:buFont typeface="Wingdings" panose="05000000000000000000" pitchFamily="2" charset="2"/>
              <a:buChar char="ü"/>
              <a:defRPr/>
            </a:pPr>
            <a:r>
              <a:rPr lang="en-US" sz="1600" b="1" dirty="0">
                <a:latin typeface="Century Gothic "/>
              </a:rPr>
              <a:t>The time used to defraud top defrauded customers was 95.0 and 1.0 for the least customers. But the average time is 26.9</a:t>
            </a:r>
          </a:p>
          <a:p>
            <a:pPr marL="285750" indent="-285750" algn="just" eaLnBrk="1" fontAlgn="auto" hangingPunct="1">
              <a:spcAft>
                <a:spcPts val="0"/>
              </a:spcAft>
              <a:buFont typeface="Wingdings" panose="05000000000000000000" pitchFamily="2" charset="2"/>
              <a:buChar char="ü"/>
              <a:defRPr/>
            </a:pPr>
            <a:r>
              <a:rPr lang="en-US" sz="1600" b="1" dirty="0">
                <a:latin typeface="Century Gothic "/>
              </a:rPr>
              <a:t>There was a strong and positive correlation with the payment channels which can be tagged to be a successful fraud.</a:t>
            </a:r>
          </a:p>
          <a:p>
            <a:pPr marL="285750" indent="-285750" algn="just" eaLnBrk="1" fontAlgn="auto" hangingPunct="1">
              <a:spcAft>
                <a:spcPts val="0"/>
              </a:spcAft>
              <a:buFont typeface="Wingdings" panose="05000000000000000000" pitchFamily="2" charset="2"/>
              <a:buChar char="ü"/>
              <a:defRPr/>
            </a:pPr>
            <a:r>
              <a:rPr lang="en-US" sz="1600" b="1" dirty="0">
                <a:latin typeface="Century Gothic "/>
              </a:rPr>
              <a:t>The fraudsters too the advantage of CASH_OUT and PAYMENT channels as the most attempted channels.</a:t>
            </a:r>
          </a:p>
          <a:p>
            <a:pPr marL="285750" indent="-285750" algn="just" eaLnBrk="1" fontAlgn="auto" hangingPunct="1">
              <a:spcAft>
                <a:spcPts val="0"/>
              </a:spcAft>
              <a:buFont typeface="Wingdings" panose="05000000000000000000" pitchFamily="2" charset="2"/>
              <a:buChar char="ü"/>
              <a:defRPr/>
            </a:pPr>
            <a:r>
              <a:rPr lang="en-US" sz="1600" b="1" dirty="0">
                <a:latin typeface="Century Gothic "/>
              </a:rPr>
              <a:t>Customer C1590550415 got the highest earning from the fraud out of 1,142 customers that were defrauded. With 1,142 defrauded customers out of 1,047,433 customers, I have less than 1% of fraud.</a:t>
            </a:r>
          </a:p>
          <a:p>
            <a:pPr algn="just"/>
            <a:endParaRPr lang="en-NG" sz="1600" b="1" dirty="0">
              <a:latin typeface="Century Gothic "/>
            </a:endParaRPr>
          </a:p>
        </p:txBody>
      </p:sp>
      <p:pic>
        <p:nvPicPr>
          <p:cNvPr id="5" name="Audio 4">
            <a:hlinkClick r:id="" action="ppaction://media"/>
            <a:extLst>
              <a:ext uri="{FF2B5EF4-FFF2-40B4-BE49-F238E27FC236}">
                <a16:creationId xmlns:a16="http://schemas.microsoft.com/office/drawing/2014/main" id="{3CA319CF-74F2-452F-B8F9-05D5E63D9F3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182772346"/>
      </p:ext>
    </p:extLst>
  </p:cSld>
  <p:clrMapOvr>
    <a:masterClrMapping/>
  </p:clrMapOvr>
  <mc:AlternateContent xmlns:mc="http://schemas.openxmlformats.org/markup-compatibility/2006">
    <mc:Choice xmlns:p14="http://schemas.microsoft.com/office/powerpoint/2010/main" Requires="p14">
      <p:transition spd="slow" p14:dur="1500" advTm="198044">
        <p:random/>
      </p:transition>
    </mc:Choice>
    <mc:Fallback>
      <p:transition spd="slow" advTm="198044">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371061" y="410681"/>
            <a:ext cx="11463130" cy="556728"/>
          </a:xfrm>
        </p:spPr>
        <p:style>
          <a:lnRef idx="0">
            <a:schemeClr val="accent4"/>
          </a:lnRef>
          <a:fillRef idx="3">
            <a:schemeClr val="accent4"/>
          </a:fillRef>
          <a:effectRef idx="3">
            <a:schemeClr val="accent4"/>
          </a:effectRef>
          <a:fontRef idx="minor">
            <a:schemeClr val="lt1"/>
          </a:fontRef>
        </p:style>
        <p:txBody>
          <a:bodyPr>
            <a:normAutofit fontScale="90000"/>
          </a:bodyPr>
          <a:lstStyle/>
          <a:p>
            <a:pPr algn="ctr"/>
            <a:r>
              <a:rPr lang="en-US" b="1" dirty="0">
                <a:ln>
                  <a:solidFill>
                    <a:schemeClr val="accent2">
                      <a:lumMod val="40000"/>
                      <a:lumOff val="60000"/>
                    </a:schemeClr>
                  </a:solidFill>
                </a:ln>
                <a:solidFill>
                  <a:schemeClr val="tx1"/>
                </a:solidFill>
              </a:rPr>
              <a:t>VISUALIZATIONS</a:t>
            </a:r>
          </a:p>
        </p:txBody>
      </p:sp>
      <p:pic>
        <p:nvPicPr>
          <p:cNvPr id="4" name="Picture 3">
            <a:extLst>
              <a:ext uri="{FF2B5EF4-FFF2-40B4-BE49-F238E27FC236}">
                <a16:creationId xmlns:a16="http://schemas.microsoft.com/office/drawing/2014/main" id="{252446A6-7E2F-4476-8FAF-D48760BF0A02}"/>
              </a:ext>
            </a:extLst>
          </p:cNvPr>
          <p:cNvPicPr>
            <a:picLocks noChangeAspect="1"/>
          </p:cNvPicPr>
          <p:nvPr/>
        </p:nvPicPr>
        <p:blipFill>
          <a:blip r:embed="rId4"/>
          <a:stretch>
            <a:fillRect/>
          </a:stretch>
        </p:blipFill>
        <p:spPr>
          <a:xfrm>
            <a:off x="371061" y="967409"/>
            <a:ext cx="3314299" cy="2461591"/>
          </a:xfrm>
          <a:prstGeom prst="rect">
            <a:avLst/>
          </a:prstGeom>
        </p:spPr>
      </p:pic>
      <p:pic>
        <p:nvPicPr>
          <p:cNvPr id="6" name="Picture 5">
            <a:extLst>
              <a:ext uri="{FF2B5EF4-FFF2-40B4-BE49-F238E27FC236}">
                <a16:creationId xmlns:a16="http://schemas.microsoft.com/office/drawing/2014/main" id="{9EE86222-0FDC-42A6-B598-5153FF6EE095}"/>
              </a:ext>
            </a:extLst>
          </p:cNvPr>
          <p:cNvPicPr>
            <a:picLocks noChangeAspect="1"/>
          </p:cNvPicPr>
          <p:nvPr/>
        </p:nvPicPr>
        <p:blipFill>
          <a:blip r:embed="rId5"/>
          <a:stretch>
            <a:fillRect/>
          </a:stretch>
        </p:blipFill>
        <p:spPr>
          <a:xfrm>
            <a:off x="3685360" y="967409"/>
            <a:ext cx="3892063" cy="2461591"/>
          </a:xfrm>
          <a:prstGeom prst="rect">
            <a:avLst/>
          </a:prstGeom>
        </p:spPr>
      </p:pic>
      <p:pic>
        <p:nvPicPr>
          <p:cNvPr id="9" name="Picture 8">
            <a:extLst>
              <a:ext uri="{FF2B5EF4-FFF2-40B4-BE49-F238E27FC236}">
                <a16:creationId xmlns:a16="http://schemas.microsoft.com/office/drawing/2014/main" id="{300E3F29-40EA-4765-89C1-25A17FFFFAD9}"/>
              </a:ext>
            </a:extLst>
          </p:cNvPr>
          <p:cNvPicPr>
            <a:picLocks noChangeAspect="1"/>
          </p:cNvPicPr>
          <p:nvPr/>
        </p:nvPicPr>
        <p:blipFill>
          <a:blip r:embed="rId6"/>
          <a:stretch>
            <a:fillRect/>
          </a:stretch>
        </p:blipFill>
        <p:spPr>
          <a:xfrm>
            <a:off x="7577423" y="967409"/>
            <a:ext cx="4256768" cy="2461591"/>
          </a:xfrm>
          <a:prstGeom prst="rect">
            <a:avLst/>
          </a:prstGeom>
        </p:spPr>
      </p:pic>
      <p:pic>
        <p:nvPicPr>
          <p:cNvPr id="11" name="Picture 10">
            <a:extLst>
              <a:ext uri="{FF2B5EF4-FFF2-40B4-BE49-F238E27FC236}">
                <a16:creationId xmlns:a16="http://schemas.microsoft.com/office/drawing/2014/main" id="{205DB5D6-2770-4136-8579-427CF66B0522}"/>
              </a:ext>
            </a:extLst>
          </p:cNvPr>
          <p:cNvPicPr>
            <a:picLocks noChangeAspect="1"/>
          </p:cNvPicPr>
          <p:nvPr/>
        </p:nvPicPr>
        <p:blipFill>
          <a:blip r:embed="rId7"/>
          <a:stretch>
            <a:fillRect/>
          </a:stretch>
        </p:blipFill>
        <p:spPr>
          <a:xfrm>
            <a:off x="4108174" y="3427706"/>
            <a:ext cx="4081669" cy="3018320"/>
          </a:xfrm>
          <a:prstGeom prst="rect">
            <a:avLst/>
          </a:prstGeom>
        </p:spPr>
      </p:pic>
      <p:pic>
        <p:nvPicPr>
          <p:cNvPr id="13" name="Picture 12">
            <a:extLst>
              <a:ext uri="{FF2B5EF4-FFF2-40B4-BE49-F238E27FC236}">
                <a16:creationId xmlns:a16="http://schemas.microsoft.com/office/drawing/2014/main" id="{D864C509-CF61-420B-9E6F-5C487DBF1777}"/>
              </a:ext>
            </a:extLst>
          </p:cNvPr>
          <p:cNvPicPr>
            <a:picLocks noChangeAspect="1"/>
          </p:cNvPicPr>
          <p:nvPr/>
        </p:nvPicPr>
        <p:blipFill>
          <a:blip r:embed="rId8"/>
          <a:stretch>
            <a:fillRect/>
          </a:stretch>
        </p:blipFill>
        <p:spPr>
          <a:xfrm>
            <a:off x="8189843" y="3386066"/>
            <a:ext cx="3631096" cy="3058666"/>
          </a:xfrm>
          <a:prstGeom prst="rect">
            <a:avLst/>
          </a:prstGeom>
        </p:spPr>
      </p:pic>
      <p:pic>
        <p:nvPicPr>
          <p:cNvPr id="15" name="Picture 14">
            <a:extLst>
              <a:ext uri="{FF2B5EF4-FFF2-40B4-BE49-F238E27FC236}">
                <a16:creationId xmlns:a16="http://schemas.microsoft.com/office/drawing/2014/main" id="{089FE7A9-F69F-4C5C-AD0B-9793CD305605}"/>
              </a:ext>
            </a:extLst>
          </p:cNvPr>
          <p:cNvPicPr>
            <a:picLocks noChangeAspect="1"/>
          </p:cNvPicPr>
          <p:nvPr/>
        </p:nvPicPr>
        <p:blipFill>
          <a:blip r:embed="rId9"/>
          <a:stretch>
            <a:fillRect/>
          </a:stretch>
        </p:blipFill>
        <p:spPr>
          <a:xfrm>
            <a:off x="310914" y="3427706"/>
            <a:ext cx="3784007" cy="3058667"/>
          </a:xfrm>
          <a:prstGeom prst="rect">
            <a:avLst/>
          </a:prstGeom>
        </p:spPr>
      </p:pic>
      <p:cxnSp>
        <p:nvCxnSpPr>
          <p:cNvPr id="19" name="Straight Connector 18">
            <a:extLst>
              <a:ext uri="{FF2B5EF4-FFF2-40B4-BE49-F238E27FC236}">
                <a16:creationId xmlns:a16="http://schemas.microsoft.com/office/drawing/2014/main" id="{FEE62F47-B09B-4D11-A784-769279709D06}"/>
              </a:ext>
            </a:extLst>
          </p:cNvPr>
          <p:cNvCxnSpPr/>
          <p:nvPr/>
        </p:nvCxnSpPr>
        <p:spPr>
          <a:xfrm>
            <a:off x="3975652" y="967409"/>
            <a:ext cx="0" cy="2418657"/>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20" name="Straight Connector 19">
            <a:extLst>
              <a:ext uri="{FF2B5EF4-FFF2-40B4-BE49-F238E27FC236}">
                <a16:creationId xmlns:a16="http://schemas.microsoft.com/office/drawing/2014/main" id="{E044014A-6E89-4188-BDC2-5DADD06D1FF0}"/>
              </a:ext>
            </a:extLst>
          </p:cNvPr>
          <p:cNvCxnSpPr/>
          <p:nvPr/>
        </p:nvCxnSpPr>
        <p:spPr>
          <a:xfrm>
            <a:off x="7600119" y="907777"/>
            <a:ext cx="0" cy="2418657"/>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21" name="Straight Connector 20">
            <a:extLst>
              <a:ext uri="{FF2B5EF4-FFF2-40B4-BE49-F238E27FC236}">
                <a16:creationId xmlns:a16="http://schemas.microsoft.com/office/drawing/2014/main" id="{185BF7D6-D51A-4C11-B53F-CD6BA065A8CD}"/>
              </a:ext>
            </a:extLst>
          </p:cNvPr>
          <p:cNvCxnSpPr>
            <a:cxnSpLocks/>
          </p:cNvCxnSpPr>
          <p:nvPr/>
        </p:nvCxnSpPr>
        <p:spPr>
          <a:xfrm>
            <a:off x="8150084" y="3377070"/>
            <a:ext cx="39759" cy="3109303"/>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23" name="Straight Connector 22">
            <a:extLst>
              <a:ext uri="{FF2B5EF4-FFF2-40B4-BE49-F238E27FC236}">
                <a16:creationId xmlns:a16="http://schemas.microsoft.com/office/drawing/2014/main" id="{760AD34E-5E93-4E83-9D85-4A99F62D26E9}"/>
              </a:ext>
            </a:extLst>
          </p:cNvPr>
          <p:cNvCxnSpPr>
            <a:cxnSpLocks/>
          </p:cNvCxnSpPr>
          <p:nvPr/>
        </p:nvCxnSpPr>
        <p:spPr>
          <a:xfrm flipH="1">
            <a:off x="4094921" y="3386066"/>
            <a:ext cx="13253" cy="3100307"/>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25" name="Straight Connector 24">
            <a:extLst>
              <a:ext uri="{FF2B5EF4-FFF2-40B4-BE49-F238E27FC236}">
                <a16:creationId xmlns:a16="http://schemas.microsoft.com/office/drawing/2014/main" id="{1B38EEE8-74B0-4FC9-8293-5A95ACCC8926}"/>
              </a:ext>
            </a:extLst>
          </p:cNvPr>
          <p:cNvCxnSpPr>
            <a:cxnSpLocks/>
          </p:cNvCxnSpPr>
          <p:nvPr/>
        </p:nvCxnSpPr>
        <p:spPr>
          <a:xfrm>
            <a:off x="364435" y="907777"/>
            <a:ext cx="6626" cy="2519929"/>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26" name="Straight Connector 25">
            <a:extLst>
              <a:ext uri="{FF2B5EF4-FFF2-40B4-BE49-F238E27FC236}">
                <a16:creationId xmlns:a16="http://schemas.microsoft.com/office/drawing/2014/main" id="{3057317A-9EBF-4A3F-889D-7168F7F49AFB}"/>
              </a:ext>
            </a:extLst>
          </p:cNvPr>
          <p:cNvCxnSpPr/>
          <p:nvPr/>
        </p:nvCxnSpPr>
        <p:spPr>
          <a:xfrm>
            <a:off x="11834191" y="907777"/>
            <a:ext cx="0" cy="2418657"/>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27" name="Straight Connector 26">
            <a:extLst>
              <a:ext uri="{FF2B5EF4-FFF2-40B4-BE49-F238E27FC236}">
                <a16:creationId xmlns:a16="http://schemas.microsoft.com/office/drawing/2014/main" id="{2125E584-7185-4FF3-A232-39BEA3EEC133}"/>
              </a:ext>
            </a:extLst>
          </p:cNvPr>
          <p:cNvCxnSpPr>
            <a:cxnSpLocks/>
          </p:cNvCxnSpPr>
          <p:nvPr/>
        </p:nvCxnSpPr>
        <p:spPr>
          <a:xfrm flipH="1">
            <a:off x="11820939" y="3326434"/>
            <a:ext cx="13252" cy="3159939"/>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29" name="Straight Connector 28">
            <a:extLst>
              <a:ext uri="{FF2B5EF4-FFF2-40B4-BE49-F238E27FC236}">
                <a16:creationId xmlns:a16="http://schemas.microsoft.com/office/drawing/2014/main" id="{FDFBF6FF-4114-42B2-8473-4FE7F3DB551C}"/>
              </a:ext>
            </a:extLst>
          </p:cNvPr>
          <p:cNvCxnSpPr>
            <a:cxnSpLocks/>
          </p:cNvCxnSpPr>
          <p:nvPr/>
        </p:nvCxnSpPr>
        <p:spPr>
          <a:xfrm flipH="1">
            <a:off x="257903" y="3427706"/>
            <a:ext cx="13253" cy="3100307"/>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33" name="Straight Connector 32">
            <a:extLst>
              <a:ext uri="{FF2B5EF4-FFF2-40B4-BE49-F238E27FC236}">
                <a16:creationId xmlns:a16="http://schemas.microsoft.com/office/drawing/2014/main" id="{C4F7C7A5-B4F5-4162-8728-E1F5AA3979E3}"/>
              </a:ext>
            </a:extLst>
          </p:cNvPr>
          <p:cNvCxnSpPr>
            <a:cxnSpLocks/>
          </p:cNvCxnSpPr>
          <p:nvPr/>
        </p:nvCxnSpPr>
        <p:spPr>
          <a:xfrm flipV="1">
            <a:off x="271156" y="3326434"/>
            <a:ext cx="11563035" cy="101272"/>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39" name="Straight Connector 38">
            <a:extLst>
              <a:ext uri="{FF2B5EF4-FFF2-40B4-BE49-F238E27FC236}">
                <a16:creationId xmlns:a16="http://schemas.microsoft.com/office/drawing/2014/main" id="{3BBF2BCB-F4C3-4543-9A39-DAD4B5B50896}"/>
              </a:ext>
            </a:extLst>
          </p:cNvPr>
          <p:cNvCxnSpPr/>
          <p:nvPr/>
        </p:nvCxnSpPr>
        <p:spPr>
          <a:xfrm>
            <a:off x="371061" y="907777"/>
            <a:ext cx="11463130" cy="0"/>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40" name="Straight Connector 39">
            <a:extLst>
              <a:ext uri="{FF2B5EF4-FFF2-40B4-BE49-F238E27FC236}">
                <a16:creationId xmlns:a16="http://schemas.microsoft.com/office/drawing/2014/main" id="{2F4CD3E8-F69C-4535-8762-687DFB2D9FBB}"/>
              </a:ext>
            </a:extLst>
          </p:cNvPr>
          <p:cNvCxnSpPr>
            <a:cxnSpLocks/>
          </p:cNvCxnSpPr>
          <p:nvPr/>
        </p:nvCxnSpPr>
        <p:spPr>
          <a:xfrm>
            <a:off x="257903" y="6514764"/>
            <a:ext cx="11576288" cy="0"/>
          </a:xfrm>
          <a:prstGeom prst="line">
            <a:avLst/>
          </a:prstGeom>
          <a:ln>
            <a:solidFill>
              <a:srgbClr val="FF0000"/>
            </a:solidFill>
          </a:ln>
        </p:spPr>
        <p:style>
          <a:lnRef idx="3">
            <a:schemeClr val="accent2"/>
          </a:lnRef>
          <a:fillRef idx="0">
            <a:schemeClr val="accent2"/>
          </a:fillRef>
          <a:effectRef idx="2">
            <a:schemeClr val="accent2"/>
          </a:effectRef>
          <a:fontRef idx="minor">
            <a:schemeClr val="tx1"/>
          </a:fontRef>
        </p:style>
      </p:cxnSp>
      <p:pic>
        <p:nvPicPr>
          <p:cNvPr id="43" name="Audio 42">
            <a:hlinkClick r:id="" action="ppaction://media"/>
            <a:extLst>
              <a:ext uri="{FF2B5EF4-FFF2-40B4-BE49-F238E27FC236}">
                <a16:creationId xmlns:a16="http://schemas.microsoft.com/office/drawing/2014/main" id="{2A27770A-0AFA-427A-902A-145BBE158C71}"/>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896545249"/>
      </p:ext>
    </p:extLst>
  </p:cSld>
  <p:clrMapOvr>
    <a:masterClrMapping/>
  </p:clrMapOvr>
  <mc:AlternateContent xmlns:mc="http://schemas.openxmlformats.org/markup-compatibility/2006">
    <mc:Choice xmlns:p14="http://schemas.microsoft.com/office/powerpoint/2010/main" Requires="p14">
      <p:transition spd="slow" p14:dur="1500" advTm="112186">
        <p:random/>
      </p:transition>
    </mc:Choice>
    <mc:Fallback>
      <p:transition spd="slow" advTm="112186">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371061" y="410681"/>
            <a:ext cx="11463130" cy="556728"/>
          </a:xfrm>
        </p:spPr>
        <p:style>
          <a:lnRef idx="0">
            <a:schemeClr val="accent4"/>
          </a:lnRef>
          <a:fillRef idx="3">
            <a:schemeClr val="accent4"/>
          </a:fillRef>
          <a:effectRef idx="3">
            <a:schemeClr val="accent4"/>
          </a:effectRef>
          <a:fontRef idx="minor">
            <a:schemeClr val="lt1"/>
          </a:fontRef>
        </p:style>
        <p:txBody>
          <a:bodyPr>
            <a:normAutofit fontScale="90000"/>
          </a:bodyPr>
          <a:lstStyle/>
          <a:p>
            <a:pPr algn="ctr"/>
            <a:r>
              <a:rPr lang="en-US" b="1" dirty="0">
                <a:ln>
                  <a:solidFill>
                    <a:schemeClr val="accent2">
                      <a:lumMod val="40000"/>
                      <a:lumOff val="60000"/>
                    </a:schemeClr>
                  </a:solidFill>
                </a:ln>
                <a:solidFill>
                  <a:schemeClr val="tx1"/>
                </a:solidFill>
              </a:rPr>
              <a:t>CONCLUSION</a:t>
            </a:r>
          </a:p>
        </p:txBody>
      </p:sp>
      <p:sp>
        <p:nvSpPr>
          <p:cNvPr id="7" name="TextBox 6">
            <a:extLst>
              <a:ext uri="{FF2B5EF4-FFF2-40B4-BE49-F238E27FC236}">
                <a16:creationId xmlns:a16="http://schemas.microsoft.com/office/drawing/2014/main" id="{8022955B-F5D9-4C0D-9101-DFF60291968D}"/>
              </a:ext>
            </a:extLst>
          </p:cNvPr>
          <p:cNvSpPr txBox="1"/>
          <p:nvPr/>
        </p:nvSpPr>
        <p:spPr>
          <a:xfrm>
            <a:off x="490330" y="1152939"/>
            <a:ext cx="11118574" cy="5062924"/>
          </a:xfrm>
          <a:prstGeom prst="rect">
            <a:avLst/>
          </a:prstGeom>
          <a:noFill/>
        </p:spPr>
        <p:txBody>
          <a:bodyPr wrap="square" rtlCol="0">
            <a:spAutoFit/>
          </a:bodyPr>
          <a:lstStyle/>
          <a:p>
            <a:pPr marL="342900" indent="-342900" eaLnBrk="1" fontAlgn="auto" hangingPunct="1">
              <a:spcAft>
                <a:spcPts val="0"/>
              </a:spcAft>
              <a:buFont typeface="Wingdings" panose="05000000000000000000" pitchFamily="2" charset="2"/>
              <a:buChar char="v"/>
              <a:defRPr/>
            </a:pPr>
            <a:r>
              <a:rPr lang="en-US" sz="1700" b="1" dirty="0"/>
              <a:t>There is great need for the bank to sensitize customers to be aware of how important their information is and never to give it out because of how sensitive it is. Meanwhile, the bank should make it a regular sensitization and awareness through advert/jingles via TV, radio, social media platforms, flyers, bill board, etc.</a:t>
            </a:r>
          </a:p>
          <a:p>
            <a:pPr marL="342900" indent="-342900" eaLnBrk="1" fontAlgn="auto" hangingPunct="1">
              <a:spcAft>
                <a:spcPts val="0"/>
              </a:spcAft>
              <a:buFont typeface="Wingdings" panose="05000000000000000000" pitchFamily="2" charset="2"/>
              <a:buChar char="v"/>
              <a:defRPr/>
            </a:pPr>
            <a:endParaRPr lang="en-US" sz="1700" b="1" dirty="0"/>
          </a:p>
          <a:p>
            <a:pPr marL="342900" indent="-342900" eaLnBrk="1" fontAlgn="auto" hangingPunct="1">
              <a:spcAft>
                <a:spcPts val="0"/>
              </a:spcAft>
              <a:buFont typeface="Wingdings" panose="05000000000000000000" pitchFamily="2" charset="2"/>
              <a:buChar char="v"/>
              <a:defRPr/>
            </a:pPr>
            <a:r>
              <a:rPr lang="en-US" sz="1700" b="1" dirty="0"/>
              <a:t>The bank should give listening ears to its employees because they can help in identifying potential fraud risk. They should also set up a good reporting system.</a:t>
            </a:r>
          </a:p>
          <a:p>
            <a:pPr marL="342900" indent="-342900" eaLnBrk="1" fontAlgn="auto" hangingPunct="1">
              <a:spcAft>
                <a:spcPts val="0"/>
              </a:spcAft>
              <a:buFont typeface="Wingdings" panose="05000000000000000000" pitchFamily="2" charset="2"/>
              <a:buChar char="v"/>
              <a:defRPr/>
            </a:pPr>
            <a:endParaRPr lang="en-US" sz="1700" b="1" dirty="0"/>
          </a:p>
          <a:p>
            <a:pPr marL="342900" indent="-342900" eaLnBrk="1" fontAlgn="auto" hangingPunct="1">
              <a:spcAft>
                <a:spcPts val="0"/>
              </a:spcAft>
              <a:buFont typeface="Wingdings" panose="05000000000000000000" pitchFamily="2" charset="2"/>
              <a:buChar char="v"/>
              <a:defRPr/>
            </a:pPr>
            <a:r>
              <a:rPr lang="en-US" sz="1700" b="1" dirty="0"/>
              <a:t>Adequate security should be on all the different ways that transactions can be done. If need be, the bank should use the latest software to enhance operations and continually check out for fraudulent transactions via the different types of transaction channels.</a:t>
            </a:r>
          </a:p>
          <a:p>
            <a:pPr marL="342900" indent="-342900" eaLnBrk="1" fontAlgn="auto" hangingPunct="1">
              <a:spcAft>
                <a:spcPts val="0"/>
              </a:spcAft>
              <a:buFont typeface="Wingdings" panose="05000000000000000000" pitchFamily="2" charset="2"/>
              <a:buChar char="v"/>
              <a:defRPr/>
            </a:pPr>
            <a:endParaRPr lang="en-US" sz="1700" b="1" dirty="0"/>
          </a:p>
          <a:p>
            <a:pPr marL="342900" indent="-342900" eaLnBrk="1" fontAlgn="auto" hangingPunct="1">
              <a:spcAft>
                <a:spcPts val="0"/>
              </a:spcAft>
              <a:buFont typeface="Wingdings" panose="05000000000000000000" pitchFamily="2" charset="2"/>
              <a:buChar char="v"/>
              <a:defRPr/>
            </a:pPr>
            <a:r>
              <a:rPr lang="en-US" sz="1700" b="1" dirty="0"/>
              <a:t>There is need for prompt response to any fraud reported by customers.</a:t>
            </a:r>
          </a:p>
          <a:p>
            <a:pPr marL="342900" indent="-342900" eaLnBrk="1" fontAlgn="auto" hangingPunct="1">
              <a:spcAft>
                <a:spcPts val="0"/>
              </a:spcAft>
              <a:buFont typeface="Wingdings" panose="05000000000000000000" pitchFamily="2" charset="2"/>
              <a:buChar char="v"/>
              <a:defRPr/>
            </a:pPr>
            <a:endParaRPr lang="en-US" sz="1700" b="1" dirty="0"/>
          </a:p>
          <a:p>
            <a:pPr marL="342900" indent="-342900" eaLnBrk="1" fontAlgn="auto" hangingPunct="1">
              <a:spcAft>
                <a:spcPts val="0"/>
              </a:spcAft>
              <a:buFont typeface="Wingdings" panose="05000000000000000000" pitchFamily="2" charset="2"/>
              <a:buChar char="v"/>
              <a:defRPr/>
            </a:pPr>
            <a:r>
              <a:rPr lang="en-US" sz="1700" b="1" dirty="0"/>
              <a:t>Proper sanctions should be taken on every fraudster caught in order to stop the bad acts.</a:t>
            </a:r>
          </a:p>
          <a:p>
            <a:pPr marL="342900" indent="-342900" eaLnBrk="1" fontAlgn="auto" hangingPunct="1">
              <a:spcAft>
                <a:spcPts val="0"/>
              </a:spcAft>
              <a:buFont typeface="Wingdings" panose="05000000000000000000" pitchFamily="2" charset="2"/>
              <a:buChar char="v"/>
              <a:defRPr/>
            </a:pPr>
            <a:endParaRPr lang="en-US" sz="1700" b="1" dirty="0"/>
          </a:p>
          <a:p>
            <a:pPr marL="342900" indent="-342900" eaLnBrk="1" fontAlgn="auto" hangingPunct="1">
              <a:spcAft>
                <a:spcPts val="0"/>
              </a:spcAft>
              <a:buFont typeface="Wingdings" panose="05000000000000000000" pitchFamily="2" charset="2"/>
              <a:buChar char="v"/>
              <a:defRPr/>
            </a:pPr>
            <a:r>
              <a:rPr lang="en-US" sz="1700" b="1" dirty="0"/>
              <a:t>The bank should place all fraud related accounts on hold and quickly do their confirmation on how valid or authentic the transaction is. Meanwhile, bank should be swift about their process so that customers who aren’t involved in such act would not use that medium to leave and speak ill of them. </a:t>
            </a:r>
          </a:p>
        </p:txBody>
      </p:sp>
      <p:pic>
        <p:nvPicPr>
          <p:cNvPr id="3" name="Audio 2">
            <a:hlinkClick r:id="" action="ppaction://media"/>
            <a:extLst>
              <a:ext uri="{FF2B5EF4-FFF2-40B4-BE49-F238E27FC236}">
                <a16:creationId xmlns:a16="http://schemas.microsoft.com/office/drawing/2014/main" id="{684D0C5A-FB98-4658-BF6F-25F7A4F29CF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024030476"/>
      </p:ext>
    </p:extLst>
  </p:cSld>
  <p:clrMapOvr>
    <a:masterClrMapping/>
  </p:clrMapOvr>
  <mc:AlternateContent xmlns:mc="http://schemas.openxmlformats.org/markup-compatibility/2006">
    <mc:Choice xmlns:p14="http://schemas.microsoft.com/office/powerpoint/2010/main" Requires="p14">
      <p:transition spd="slow" p14:dur="1500" advTm="166472">
        <p:random/>
      </p:transition>
    </mc:Choice>
    <mc:Fallback>
      <p:transition spd="slow" advTm="166472">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96000" y="2686394"/>
            <a:ext cx="4775075" cy="1630907"/>
          </a:xfrm>
        </p:spPr>
        <p:txBody>
          <a:bodyPr>
            <a:normAutofit/>
          </a:bodyPr>
          <a:lstStyle/>
          <a:p>
            <a:r>
              <a:rPr lang="en-US" sz="8000" b="1" dirty="0">
                <a:solidFill>
                  <a:srgbClr val="FFFF00"/>
                </a:solidFill>
              </a:rPr>
              <a:t>THANKS!!!</a:t>
            </a:r>
          </a:p>
        </p:txBody>
      </p:sp>
      <p:pic>
        <p:nvPicPr>
          <p:cNvPr id="7" name="Audio 6">
            <a:hlinkClick r:id="" action="ppaction://media"/>
            <a:extLst>
              <a:ext uri="{FF2B5EF4-FFF2-40B4-BE49-F238E27FC236}">
                <a16:creationId xmlns:a16="http://schemas.microsoft.com/office/drawing/2014/main" id="{BFC96776-6862-428B-A110-A1AC6AA88C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4025250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advTm="3086">
        <p:random/>
      </p:transition>
    </mc:Choice>
    <mc:Fallback>
      <p:transition spd="slow" advTm="3086">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7651BA-F45C-4845-9AB3-E0A65B39F5E1}">
  <ds:schemaRefs>
    <ds:schemaRef ds:uri="http://www.w3.org/XML/1998/namespace"/>
    <ds:schemaRef ds:uri="16c05727-aa75-4e4a-9b5f-8a80a1165891"/>
    <ds:schemaRef ds:uri="http://purl.org/dc/elements/1.1/"/>
    <ds:schemaRef ds:uri="http://schemas.microsoft.com/office/infopath/2007/PartnerControls"/>
    <ds:schemaRef ds:uri="http://schemas.microsoft.com/office/2006/documentManagement/types"/>
    <ds:schemaRef ds:uri="http://schemas.openxmlformats.org/package/2006/metadata/core-properties"/>
    <ds:schemaRef ds:uri="71af3243-3dd4-4a8d-8c0d-dd76da1f02a5"/>
    <ds:schemaRef ds:uri="http://purl.org/dc/dcmitype/"/>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{E22FFFB8-6DDF-4DD6-B567-8A2BCC080A7A}tf78438558_win32</Template>
  <TotalTime>189</TotalTime>
  <Words>669</Words>
  <Application>Microsoft Office PowerPoint</Application>
  <PresentationFormat>Widescreen</PresentationFormat>
  <Paragraphs>54</Paragraphs>
  <Slides>6</Slides>
  <Notes>0</Notes>
  <HiddenSlides>0</HiddenSlides>
  <MMClips>6</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Arial</vt:lpstr>
      <vt:lpstr>Arial Black</vt:lpstr>
      <vt:lpstr>Century Gothic</vt:lpstr>
      <vt:lpstr>Century Gothic </vt:lpstr>
      <vt:lpstr>Century Gothic (body)</vt:lpstr>
      <vt:lpstr>Garamond</vt:lpstr>
      <vt:lpstr>Wingdings</vt:lpstr>
      <vt:lpstr>SavonVTI</vt:lpstr>
      <vt:lpstr>ONLINE PAYMENT FRAUD DETECTION</vt:lpstr>
      <vt:lpstr>ABOUT THE PROJECT (DATASET USED)</vt:lpstr>
      <vt:lpstr>THE PROJECT SUMMARY</vt:lpstr>
      <vt:lpstr>VISUALIZATIONS</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PAYMENT FRAUD DETECTION</dc:title>
  <dc:creator>ICT-CEDARS WORLD</dc:creator>
  <cp:lastModifiedBy>ICT-CEDARS WORLD</cp:lastModifiedBy>
  <cp:revision>57</cp:revision>
  <dcterms:created xsi:type="dcterms:W3CDTF">2022-08-08T12:35:37Z</dcterms:created>
  <dcterms:modified xsi:type="dcterms:W3CDTF">2022-08-08T15:45:16Z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